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0"/>
  </p:notesMasterIdLst>
  <p:sldIdLst>
    <p:sldId id="256" r:id="rId2"/>
    <p:sldId id="267" r:id="rId3"/>
    <p:sldId id="273" r:id="rId4"/>
    <p:sldId id="266" r:id="rId5"/>
    <p:sldId id="272" r:id="rId6"/>
    <p:sldId id="268" r:id="rId7"/>
    <p:sldId id="275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9"/>
    <p:restoredTop sz="92647"/>
  </p:normalViewPr>
  <p:slideViewPr>
    <p:cSldViewPr snapToGrid="0" snapToObjects="1">
      <p:cViewPr>
        <p:scale>
          <a:sx n="110" d="100"/>
          <a:sy n="110" d="100"/>
        </p:scale>
        <p:origin x="-1320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66BD1-A095-3C4A-90D0-84BC3A4129B7}" type="datetimeFigureOut">
              <a:rPr lang="en-US" smtClean="0"/>
              <a:t>9/3/17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82CA4-9EF9-B048-AC11-49BD731D2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0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2CA4-9EF9-B048-AC11-49BD731D25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2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Rhino Redux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Rhino Conservation as a Landscape Management Tool in </a:t>
            </a:r>
            <a:r>
              <a:rPr lang="en-US" dirty="0" err="1" smtClean="0"/>
              <a:t>Laikipia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20" y="1793121"/>
            <a:ext cx="3256093" cy="179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Actors and Areas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2843689"/>
              </p:ext>
            </p:extLst>
          </p:nvPr>
        </p:nvGraphicFramePr>
        <p:xfrm>
          <a:off x="289368" y="2339063"/>
          <a:ext cx="5058136" cy="4135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889"/>
                <a:gridCol w="1005628"/>
                <a:gridCol w="805827"/>
                <a:gridCol w="788165"/>
                <a:gridCol w="1011627"/>
              </a:tblGrid>
              <a:tr h="7158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Conservancy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Area</a:t>
                      </a:r>
                    </a:p>
                    <a:p>
                      <a:pPr algn="ctr"/>
                      <a:r>
                        <a:rPr lang="en-US" sz="1600" dirty="0" smtClean="0"/>
                        <a:t>Acres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Black</a:t>
                      </a:r>
                    </a:p>
                    <a:p>
                      <a:pPr algn="ctr"/>
                      <a:r>
                        <a:rPr lang="en-US" sz="1600" dirty="0" smtClean="0"/>
                        <a:t>Rhino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White</a:t>
                      </a:r>
                    </a:p>
                    <a:p>
                      <a:pPr algn="ctr"/>
                      <a:r>
                        <a:rPr lang="en-US" sz="1600" dirty="0" smtClean="0"/>
                        <a:t>Rhino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</a:tr>
              <a:tr h="414756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Solio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40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255</a:t>
                      </a:r>
                      <a:endParaRPr lang="en-US" sz="1600" dirty="0"/>
                    </a:p>
                  </a:txBody>
                  <a:tcPr/>
                </a:tc>
              </a:tr>
              <a:tr h="539875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Ol</a:t>
                      </a:r>
                      <a:r>
                        <a:rPr lang="en-US" sz="1600" b="1" dirty="0" smtClean="0"/>
                        <a:t> Pejeta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100,000+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114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143</a:t>
                      </a:r>
                      <a:endParaRPr lang="en-US" sz="1600" dirty="0"/>
                    </a:p>
                  </a:txBody>
                  <a:tcPr/>
                </a:tc>
              </a:tr>
              <a:tr h="414756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Ol</a:t>
                      </a:r>
                      <a:r>
                        <a:rPr lang="en-US" sz="1600" b="1" baseline="0" dirty="0" smtClean="0"/>
                        <a:t> Jogi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53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76</a:t>
                      </a:r>
                      <a:endParaRPr lang="en-US" sz="1600" dirty="0"/>
                    </a:p>
                  </a:txBody>
                  <a:tcPr/>
                </a:tc>
              </a:tr>
              <a:tr h="579436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Borana</a:t>
                      </a:r>
                      <a:r>
                        <a:rPr lang="en-US" sz="1600" b="1" baseline="0" dirty="0" err="1" smtClean="0"/>
                        <a:t>-Lewa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72,000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85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162</a:t>
                      </a:r>
                      <a:endParaRPr lang="en-US" sz="1600" dirty="0"/>
                    </a:p>
                  </a:txBody>
                  <a:tcPr/>
                </a:tc>
              </a:tr>
              <a:tr h="71587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Il </a:t>
                      </a:r>
                      <a:r>
                        <a:rPr lang="en-US" sz="1600" b="1" dirty="0" err="1" smtClean="0"/>
                        <a:t>Ngwesi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13,000/</a:t>
                      </a:r>
                    </a:p>
                    <a:p>
                      <a:pPr algn="ctr"/>
                      <a:r>
                        <a:rPr lang="en-US" sz="1600" dirty="0" smtClean="0"/>
                        <a:t>40,700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71587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260,000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296</a:t>
                      </a:r>
                      <a:endParaRPr lang="en-US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342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638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80" y="1562582"/>
            <a:ext cx="6632763" cy="4801175"/>
          </a:xfrm>
        </p:spPr>
      </p:pic>
    </p:spTree>
    <p:extLst>
      <p:ext uri="{BB962C8B-B14F-4D97-AF65-F5344CB8AC3E}">
        <p14:creationId xmlns:p14="http://schemas.microsoft.com/office/powerpoint/2010/main" val="13341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Rhino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1988 </a:t>
            </a:r>
            <a:r>
              <a:rPr lang="mr-IN" sz="2400" dirty="0" smtClean="0">
                <a:latin typeface="+mj-lt"/>
              </a:rPr>
              <a:t>–</a:t>
            </a:r>
            <a:r>
              <a:rPr lang="en-US" sz="2400" dirty="0" smtClean="0">
                <a:latin typeface="+mj-lt"/>
              </a:rPr>
              <a:t> Total Black Rhino Population in the greater </a:t>
            </a:r>
            <a:r>
              <a:rPr lang="en-US" sz="2400" dirty="0" err="1" smtClean="0">
                <a:latin typeface="+mj-lt"/>
              </a:rPr>
              <a:t>Laikipia</a:t>
            </a:r>
            <a:r>
              <a:rPr lang="en-US" sz="2400" dirty="0" smtClean="0">
                <a:latin typeface="+mj-lt"/>
              </a:rPr>
              <a:t> Landscape = </a:t>
            </a:r>
            <a:r>
              <a:rPr lang="en-US" sz="2400" b="1" dirty="0" smtClean="0">
                <a:latin typeface="+mj-lt"/>
              </a:rPr>
              <a:t>114</a:t>
            </a:r>
          </a:p>
          <a:p>
            <a:r>
              <a:rPr lang="en-US" sz="2400" dirty="0" smtClean="0"/>
              <a:t>2017 </a:t>
            </a:r>
            <a:r>
              <a:rPr lang="mr-IN" sz="2400" dirty="0" smtClean="0"/>
              <a:t>–</a:t>
            </a:r>
            <a:r>
              <a:rPr lang="en-US" sz="2400" dirty="0" smtClean="0"/>
              <a:t> Total Black Rhino Population in the greater </a:t>
            </a:r>
            <a:r>
              <a:rPr lang="en-US" sz="2400" dirty="0" err="1" smtClean="0"/>
              <a:t>Laikipia</a:t>
            </a:r>
            <a:r>
              <a:rPr lang="en-US" sz="2400" dirty="0" smtClean="0"/>
              <a:t> Landscape = </a:t>
            </a:r>
            <a:r>
              <a:rPr lang="en-US" sz="2400" b="1" dirty="0" smtClean="0"/>
              <a:t>296</a:t>
            </a:r>
          </a:p>
          <a:p>
            <a:r>
              <a:rPr lang="en-US" sz="2400" b="1" dirty="0" smtClean="0"/>
              <a:t>Almost one Black Rhino/880 acres or 3.6 </a:t>
            </a:r>
            <a:r>
              <a:rPr lang="en-US" sz="2400" b="1" dirty="0" err="1" smtClean="0"/>
              <a:t>sq.km</a:t>
            </a:r>
            <a:r>
              <a:rPr lang="en-US" sz="2400" b="1" dirty="0" smtClean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Gives tourism a focus with increases in tourism revenue, employment and tax revenues.</a:t>
            </a:r>
          </a:p>
          <a:p>
            <a:r>
              <a:rPr lang="en-US" dirty="0" smtClean="0"/>
              <a:t>Annual CSR contributions to neighborhoods and communities exceed $2M/year</a:t>
            </a:r>
          </a:p>
          <a:p>
            <a:r>
              <a:rPr lang="en-US" dirty="0" smtClean="0"/>
              <a:t>Islands of peace, security, and innovation during times of stress</a:t>
            </a:r>
          </a:p>
          <a:p>
            <a:r>
              <a:rPr lang="en-US" dirty="0" smtClean="0"/>
              <a:t>Demonstrated success of mixed ranching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571" y="933637"/>
            <a:ext cx="9425961" cy="847661"/>
          </a:xfrm>
        </p:spPr>
        <p:txBody>
          <a:bodyPr/>
          <a:lstStyle/>
          <a:p>
            <a:r>
              <a:rPr lang="en-US" dirty="0" smtClean="0"/>
              <a:t>Rhino Conservation Challenges in </a:t>
            </a:r>
            <a:r>
              <a:rPr lang="en-US" dirty="0" err="1" smtClean="0"/>
              <a:t>Laikpia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High annual costs of security</a:t>
            </a:r>
          </a:p>
          <a:p>
            <a:r>
              <a:rPr lang="en-US" dirty="0" smtClean="0"/>
              <a:t>No Government recognition of Wildlife Conservation or Rhino Conservation as a </a:t>
            </a:r>
            <a:r>
              <a:rPr lang="en-US" b="1" u="sng" dirty="0" smtClean="0"/>
              <a:t>Land Use</a:t>
            </a:r>
          </a:p>
          <a:p>
            <a:r>
              <a:rPr lang="en-US" dirty="0" smtClean="0"/>
              <a:t>Carrying Capacity of land for healthy black rhino populations</a:t>
            </a:r>
          </a:p>
          <a:p>
            <a:r>
              <a:rPr lang="en-US" dirty="0" smtClean="0"/>
              <a:t>Sophistication of poaching technology and networks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86" y="2366260"/>
            <a:ext cx="4957151" cy="3653541"/>
          </a:xfrm>
        </p:spPr>
      </p:pic>
    </p:spTree>
    <p:extLst>
      <p:ext uri="{BB962C8B-B14F-4D97-AF65-F5344CB8AC3E}">
        <p14:creationId xmlns:p14="http://schemas.microsoft.com/office/powerpoint/2010/main" val="10360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RHINO CONSERVATION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Goal = Increase Kenya’s total Black Rhino Population Numbers to 2000 animals from 696 today</a:t>
            </a:r>
          </a:p>
          <a:p>
            <a:r>
              <a:rPr lang="en-US" dirty="0" smtClean="0"/>
              <a:t>Role of Critical Mass Populations with </a:t>
            </a:r>
            <a:r>
              <a:rPr lang="en-US" b="1" dirty="0" smtClean="0"/>
              <a:t>contiguous landscapes</a:t>
            </a:r>
          </a:p>
          <a:p>
            <a:pPr lvl="1"/>
            <a:r>
              <a:rPr lang="en-US" dirty="0" err="1" smtClean="0"/>
              <a:t>Tsavo</a:t>
            </a:r>
            <a:r>
              <a:rPr lang="en-US" dirty="0" smtClean="0"/>
              <a:t>/</a:t>
            </a:r>
            <a:r>
              <a:rPr lang="en-US" dirty="0" err="1" smtClean="0"/>
              <a:t>Chyulu</a:t>
            </a:r>
            <a:r>
              <a:rPr lang="en-US" dirty="0" smtClean="0"/>
              <a:t>/</a:t>
            </a:r>
            <a:r>
              <a:rPr lang="en-US" dirty="0" err="1" smtClean="0"/>
              <a:t>Ngulia</a:t>
            </a:r>
            <a:r>
              <a:rPr lang="en-US" dirty="0" smtClean="0"/>
              <a:t> = 500 animals</a:t>
            </a:r>
          </a:p>
          <a:p>
            <a:pPr lvl="1"/>
            <a:r>
              <a:rPr lang="en-US" dirty="0" err="1" smtClean="0"/>
              <a:t>Laikipia</a:t>
            </a:r>
            <a:r>
              <a:rPr lang="en-US" dirty="0" err="1"/>
              <a:t>-</a:t>
            </a:r>
            <a:r>
              <a:rPr lang="en-US" dirty="0" err="1" smtClean="0"/>
              <a:t>Lewa</a:t>
            </a:r>
            <a:r>
              <a:rPr lang="en-US" dirty="0" smtClean="0"/>
              <a:t> = 500+ animals</a:t>
            </a:r>
          </a:p>
          <a:p>
            <a:r>
              <a:rPr lang="en-US" dirty="0" smtClean="0"/>
              <a:t>Other Places with</a:t>
            </a:r>
          </a:p>
          <a:p>
            <a:pPr lvl="1"/>
            <a:r>
              <a:rPr lang="en-US" dirty="0" smtClean="0"/>
              <a:t>Key populations = 50+ animals</a:t>
            </a:r>
          </a:p>
          <a:p>
            <a:pPr lvl="1"/>
            <a:r>
              <a:rPr lang="en-US" dirty="0" smtClean="0"/>
              <a:t>Founder populations = 20+ animals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0719" y="1424572"/>
            <a:ext cx="4421529" cy="543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12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Expansion of Area and Population (occur within the red outline)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63" y="497711"/>
            <a:ext cx="7534439" cy="58220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2793159" cy="299372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The MEANS:</a:t>
            </a:r>
          </a:p>
          <a:p>
            <a:r>
              <a:rPr lang="en-US" b="1" dirty="0" smtClean="0"/>
              <a:t>Private conservancies need: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Philanthropy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Grants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Land use recognition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Shared Management services and costs</a:t>
            </a:r>
          </a:p>
          <a:p>
            <a:r>
              <a:rPr lang="en-US" b="1" dirty="0" smtClean="0"/>
              <a:t>Community Conservancies need: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Land lease agreements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Public-Private Models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Easements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53" y="576162"/>
            <a:ext cx="2927550" cy="224548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 Proposal for Private/Corporate/Community Conservancies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Clusters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471" y="2821651"/>
            <a:ext cx="3101514" cy="348655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Northern Cluster = 132,200 acres</a:t>
            </a:r>
          </a:p>
          <a:p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Mpala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Loisaba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,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Soit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Nyiro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,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Kirimun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National Reserve,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Sabuk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and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Ol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Malo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Eastern Cluster = 168,700 acres</a:t>
            </a:r>
          </a:p>
          <a:p>
            <a:r>
              <a:rPr lang="en-US" dirty="0" err="1" smtClean="0"/>
              <a:t>Borana</a:t>
            </a:r>
            <a:r>
              <a:rPr lang="en-US" dirty="0" smtClean="0"/>
              <a:t>/</a:t>
            </a:r>
            <a:r>
              <a:rPr lang="en-US" dirty="0" err="1" smtClean="0"/>
              <a:t>Lewa</a:t>
            </a:r>
            <a:r>
              <a:rPr lang="en-US" dirty="0" smtClean="0"/>
              <a:t>, Il </a:t>
            </a:r>
            <a:r>
              <a:rPr lang="en-US" dirty="0" err="1" smtClean="0"/>
              <a:t>Ngwesi</a:t>
            </a:r>
            <a:r>
              <a:rPr lang="en-US" dirty="0" smtClean="0"/>
              <a:t>, </a:t>
            </a:r>
            <a:r>
              <a:rPr lang="en-US" dirty="0" err="1" smtClean="0"/>
              <a:t>Mukogodo</a:t>
            </a:r>
            <a:r>
              <a:rPr lang="en-US" dirty="0" smtClean="0"/>
              <a:t> and </a:t>
            </a:r>
            <a:r>
              <a:rPr lang="en-US" dirty="0" err="1" smtClean="0"/>
              <a:t>Ngare</a:t>
            </a:r>
            <a:r>
              <a:rPr lang="en-US" dirty="0" smtClean="0"/>
              <a:t> </a:t>
            </a:r>
            <a:r>
              <a:rPr lang="en-US" dirty="0" err="1" smtClean="0"/>
              <a:t>Ndare</a:t>
            </a:r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Central Cluster = 149,000 acres</a:t>
            </a:r>
          </a:p>
          <a:p>
            <a:r>
              <a:rPr lang="en-US" dirty="0" smtClean="0"/>
              <a:t>Ole </a:t>
            </a:r>
            <a:r>
              <a:rPr lang="en-US" dirty="0" err="1" smtClean="0"/>
              <a:t>Naishu</a:t>
            </a:r>
            <a:r>
              <a:rPr lang="en-US" dirty="0" smtClean="0"/>
              <a:t>, </a:t>
            </a:r>
            <a:r>
              <a:rPr lang="en-US" dirty="0" err="1" smtClean="0"/>
              <a:t>Lolldaiga</a:t>
            </a:r>
            <a:r>
              <a:rPr lang="en-US" dirty="0" smtClean="0"/>
              <a:t> Hills, </a:t>
            </a:r>
            <a:r>
              <a:rPr lang="en-US" dirty="0" err="1" smtClean="0"/>
              <a:t>Enasoit</a:t>
            </a:r>
            <a:r>
              <a:rPr lang="en-US" dirty="0" smtClean="0"/>
              <a:t>, </a:t>
            </a:r>
            <a:r>
              <a:rPr lang="en-US" dirty="0" err="1" smtClean="0"/>
              <a:t>Ol</a:t>
            </a:r>
            <a:r>
              <a:rPr lang="en-US" dirty="0" smtClean="0"/>
              <a:t> Jogi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Southern Cluster = 191,000 acres</a:t>
            </a:r>
          </a:p>
          <a:p>
            <a:r>
              <a:rPr lang="en-US" dirty="0" err="1" smtClean="0"/>
              <a:t>Segera</a:t>
            </a:r>
            <a:r>
              <a:rPr lang="en-US" dirty="0" smtClean="0"/>
              <a:t>, </a:t>
            </a:r>
            <a:r>
              <a:rPr lang="en-US" dirty="0" err="1" smtClean="0"/>
              <a:t>Ol</a:t>
            </a:r>
            <a:r>
              <a:rPr lang="en-US" dirty="0" smtClean="0"/>
              <a:t> Pejeta, Eland Downs, ADC </a:t>
            </a:r>
            <a:r>
              <a:rPr lang="en-US" dirty="0" err="1" smtClean="0"/>
              <a:t>Mutara</a:t>
            </a:r>
            <a:r>
              <a:rPr lang="en-US" dirty="0" smtClean="0"/>
              <a:t> , El </a:t>
            </a:r>
            <a:r>
              <a:rPr lang="en-US" dirty="0" err="1" smtClean="0"/>
              <a:t>Karama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95" y="252396"/>
            <a:ext cx="8878014" cy="6278151"/>
          </a:xfrm>
        </p:spPr>
      </p:pic>
    </p:spTree>
    <p:extLst>
      <p:ext uri="{BB962C8B-B14F-4D97-AF65-F5344CB8AC3E}">
        <p14:creationId xmlns:p14="http://schemas.microsoft.com/office/powerpoint/2010/main" val="1788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2354" y="841943"/>
            <a:ext cx="9155575" cy="1067880"/>
          </a:xfrm>
        </p:spPr>
        <p:txBody>
          <a:bodyPr/>
          <a:lstStyle/>
          <a:p>
            <a:pPr algn="ctr"/>
            <a:r>
              <a:rPr lang="en-US" dirty="0" smtClean="0"/>
              <a:t>Achieving the Goal of 2000 Black Rhinos</a:t>
            </a:r>
            <a:br>
              <a:rPr lang="en-US" dirty="0" smtClean="0"/>
            </a:br>
            <a:r>
              <a:rPr lang="en-US" sz="1600" dirty="0" smtClean="0"/>
              <a:t>by 20205  </a:t>
            </a: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70391" y="2384385"/>
            <a:ext cx="5612596" cy="601883"/>
          </a:xfrm>
        </p:spPr>
        <p:txBody>
          <a:bodyPr/>
          <a:lstStyle/>
          <a:p>
            <a:r>
              <a:rPr lang="en-US" dirty="0" smtClean="0"/>
              <a:t>500+ Black Rhinos </a:t>
            </a:r>
            <a:r>
              <a:rPr lang="en-US" smtClean="0"/>
              <a:t>in Greater </a:t>
            </a:r>
            <a:r>
              <a:rPr lang="en-US" dirty="0" err="1" smtClean="0"/>
              <a:t>Laikipia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52354" y="3198448"/>
            <a:ext cx="5230632" cy="284378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3 clusters totaling more than 640,000 acres must include </a:t>
            </a:r>
          </a:p>
          <a:p>
            <a:pPr lvl="1"/>
            <a:r>
              <a:rPr lang="en-US" dirty="0" smtClean="0"/>
              <a:t>Land contiguity</a:t>
            </a:r>
          </a:p>
          <a:p>
            <a:pPr lvl="1"/>
            <a:r>
              <a:rPr lang="en-US" dirty="0" smtClean="0"/>
              <a:t>Innovation in neighborhood protection, land management, and business partnerships</a:t>
            </a:r>
          </a:p>
          <a:p>
            <a:pPr lvl="1"/>
            <a:r>
              <a:rPr lang="en-US" dirty="0" smtClean="0"/>
              <a:t>Shared monitoring and security services</a:t>
            </a:r>
          </a:p>
          <a:p>
            <a:pPr lvl="1"/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380228"/>
          </a:xfrm>
        </p:spPr>
        <p:txBody>
          <a:bodyPr/>
          <a:lstStyle/>
          <a:p>
            <a:r>
              <a:rPr lang="en-US" dirty="0" smtClean="0"/>
              <a:t>The Indicators for Success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3317051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1 Black Rhino for every 800-1000 acres </a:t>
            </a:r>
          </a:p>
          <a:p>
            <a:r>
              <a:rPr lang="en-US" dirty="0" smtClean="0"/>
              <a:t>Security of Land Tenure</a:t>
            </a:r>
          </a:p>
          <a:p>
            <a:r>
              <a:rPr lang="en-US" dirty="0" smtClean="0"/>
              <a:t>Recognition by National Government of rhino conservation as a land use</a:t>
            </a:r>
          </a:p>
          <a:p>
            <a:pPr lvl="1"/>
            <a:r>
              <a:rPr lang="en-US" dirty="0" smtClean="0"/>
              <a:t>Incentives, benefits, and subsidies</a:t>
            </a:r>
          </a:p>
          <a:p>
            <a:r>
              <a:rPr lang="en-US" dirty="0" smtClean="0"/>
              <a:t>World Heritage recognition of </a:t>
            </a:r>
            <a:r>
              <a:rPr lang="en-US" dirty="0" err="1" smtClean="0"/>
              <a:t>Laikipia</a:t>
            </a:r>
            <a:r>
              <a:rPr lang="en-US" dirty="0" smtClean="0"/>
              <a:t> landscape </a:t>
            </a:r>
          </a:p>
          <a:p>
            <a:r>
              <a:rPr lang="en-US" dirty="0" smtClean="0"/>
              <a:t>Double the </a:t>
            </a:r>
            <a:r>
              <a:rPr lang="en-US" dirty="0" err="1" smtClean="0"/>
              <a:t>Laikipia</a:t>
            </a:r>
            <a:r>
              <a:rPr lang="en-US" dirty="0" smtClean="0"/>
              <a:t> black rhino population in 15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652</TotalTime>
  <Words>433</Words>
  <Application>Microsoft Macintosh PowerPoint</Application>
  <PresentationFormat>Widescreen</PresentationFormat>
  <Paragraphs>99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Mangal</vt:lpstr>
      <vt:lpstr>Wingdings 3</vt:lpstr>
      <vt:lpstr>Ion Boardroom</vt:lpstr>
      <vt:lpstr>Rhino Redux</vt:lpstr>
      <vt:lpstr>Actors and Areas</vt:lpstr>
      <vt:lpstr>Black Rhino Accomplishments</vt:lpstr>
      <vt:lpstr>Rhino Conservation Challenges in Laikpia</vt:lpstr>
      <vt:lpstr>BLACK RHINO CONSERVATION Strategy </vt:lpstr>
      <vt:lpstr>Opportunities for Expansion of Area and Population (occur within the red outline)</vt:lpstr>
      <vt:lpstr>A Proposal for Private/Corporate/Community Conservancies  The Clusters</vt:lpstr>
      <vt:lpstr>Achieving the Goal of 2000 Black Rhinos by 20205 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LWF Strategic Plan</dc:title>
  <dc:creator>Peter Hetz</dc:creator>
  <cp:lastModifiedBy>Peter Hetz</cp:lastModifiedBy>
  <cp:revision>43</cp:revision>
  <cp:lastPrinted>2017-09-01T10:58:27Z</cp:lastPrinted>
  <dcterms:created xsi:type="dcterms:W3CDTF">2017-05-16T07:43:29Z</dcterms:created>
  <dcterms:modified xsi:type="dcterms:W3CDTF">2017-09-03T04:54:20Z</dcterms:modified>
</cp:coreProperties>
</file>